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58"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74" d="100"/>
          <a:sy n="74" d="100"/>
        </p:scale>
        <p:origin x="36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4B3D47-8B12-4BAA-A662-863FEFE665D5}" type="datetimeFigureOut">
              <a:rPr lang="en-US" smtClean="0"/>
              <a:t>5/16/2017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1A13A8-587D-48CB-931E-E2D8707F7B12}" type="slidenum">
              <a:rPr lang="en-US" smtClean="0"/>
              <a:t>‹#›</a:t>
            </a:fld>
            <a:endParaRPr lang="en-US"/>
          </a:p>
        </p:txBody>
      </p:sp>
    </p:spTree>
    <p:extLst>
      <p:ext uri="{BB962C8B-B14F-4D97-AF65-F5344CB8AC3E}">
        <p14:creationId xmlns:p14="http://schemas.microsoft.com/office/powerpoint/2010/main" val="713687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4B3D47-8B12-4BAA-A662-863FEFE665D5}" type="datetimeFigureOut">
              <a:rPr lang="en-US" smtClean="0"/>
              <a:t>5/16/2017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1A13A8-587D-48CB-931E-E2D8707F7B12}" type="slidenum">
              <a:rPr lang="en-US" smtClean="0"/>
              <a:t>‹#›</a:t>
            </a:fld>
            <a:endParaRPr lang="en-US"/>
          </a:p>
        </p:txBody>
      </p:sp>
    </p:spTree>
    <p:extLst>
      <p:ext uri="{BB962C8B-B14F-4D97-AF65-F5344CB8AC3E}">
        <p14:creationId xmlns:p14="http://schemas.microsoft.com/office/powerpoint/2010/main" val="230723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4B3D47-8B12-4BAA-A662-863FEFE665D5}" type="datetimeFigureOut">
              <a:rPr lang="en-US" smtClean="0"/>
              <a:t>5/16/2017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1A13A8-587D-48CB-931E-E2D8707F7B12}" type="slidenum">
              <a:rPr lang="en-US" smtClean="0"/>
              <a:t>‹#›</a:t>
            </a:fld>
            <a:endParaRPr lang="en-US"/>
          </a:p>
        </p:txBody>
      </p:sp>
    </p:spTree>
    <p:extLst>
      <p:ext uri="{BB962C8B-B14F-4D97-AF65-F5344CB8AC3E}">
        <p14:creationId xmlns:p14="http://schemas.microsoft.com/office/powerpoint/2010/main" val="2091367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4B3D47-8B12-4BAA-A662-863FEFE665D5}" type="datetimeFigureOut">
              <a:rPr lang="en-US" smtClean="0"/>
              <a:t>5/16/2017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1A13A8-587D-48CB-931E-E2D8707F7B12}" type="slidenum">
              <a:rPr lang="en-US" smtClean="0"/>
              <a:t>‹#›</a:t>
            </a:fld>
            <a:endParaRPr lang="en-US"/>
          </a:p>
        </p:txBody>
      </p:sp>
    </p:spTree>
    <p:extLst>
      <p:ext uri="{BB962C8B-B14F-4D97-AF65-F5344CB8AC3E}">
        <p14:creationId xmlns:p14="http://schemas.microsoft.com/office/powerpoint/2010/main" val="1352900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4B3D47-8B12-4BAA-A662-863FEFE665D5}" type="datetimeFigureOut">
              <a:rPr lang="en-US" smtClean="0"/>
              <a:t>5/16/2017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1A13A8-587D-48CB-931E-E2D8707F7B12}" type="slidenum">
              <a:rPr lang="en-US" smtClean="0"/>
              <a:t>‹#›</a:t>
            </a:fld>
            <a:endParaRPr lang="en-US"/>
          </a:p>
        </p:txBody>
      </p:sp>
    </p:spTree>
    <p:extLst>
      <p:ext uri="{BB962C8B-B14F-4D97-AF65-F5344CB8AC3E}">
        <p14:creationId xmlns:p14="http://schemas.microsoft.com/office/powerpoint/2010/main" val="2699195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4B3D47-8B12-4BAA-A662-863FEFE665D5}" type="datetimeFigureOut">
              <a:rPr lang="en-US" smtClean="0"/>
              <a:t>5/16/2017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1A13A8-587D-48CB-931E-E2D8707F7B12}" type="slidenum">
              <a:rPr lang="en-US" smtClean="0"/>
              <a:t>‹#›</a:t>
            </a:fld>
            <a:endParaRPr lang="en-US"/>
          </a:p>
        </p:txBody>
      </p:sp>
    </p:spTree>
    <p:extLst>
      <p:ext uri="{BB962C8B-B14F-4D97-AF65-F5344CB8AC3E}">
        <p14:creationId xmlns:p14="http://schemas.microsoft.com/office/powerpoint/2010/main" val="764885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4B3D47-8B12-4BAA-A662-863FEFE665D5}" type="datetimeFigureOut">
              <a:rPr lang="en-US" smtClean="0"/>
              <a:t>5/16/2017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1A13A8-587D-48CB-931E-E2D8707F7B12}" type="slidenum">
              <a:rPr lang="en-US" smtClean="0"/>
              <a:t>‹#›</a:t>
            </a:fld>
            <a:endParaRPr lang="en-US"/>
          </a:p>
        </p:txBody>
      </p:sp>
    </p:spTree>
    <p:extLst>
      <p:ext uri="{BB962C8B-B14F-4D97-AF65-F5344CB8AC3E}">
        <p14:creationId xmlns:p14="http://schemas.microsoft.com/office/powerpoint/2010/main" val="2602928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4B3D47-8B12-4BAA-A662-863FEFE665D5}" type="datetimeFigureOut">
              <a:rPr lang="en-US" smtClean="0"/>
              <a:t>5/16/2017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1A13A8-587D-48CB-931E-E2D8707F7B12}" type="slidenum">
              <a:rPr lang="en-US" smtClean="0"/>
              <a:t>‹#›</a:t>
            </a:fld>
            <a:endParaRPr lang="en-US"/>
          </a:p>
        </p:txBody>
      </p:sp>
    </p:spTree>
    <p:extLst>
      <p:ext uri="{BB962C8B-B14F-4D97-AF65-F5344CB8AC3E}">
        <p14:creationId xmlns:p14="http://schemas.microsoft.com/office/powerpoint/2010/main" val="579065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4B3D47-8B12-4BAA-A662-863FEFE665D5}" type="datetimeFigureOut">
              <a:rPr lang="en-US" smtClean="0"/>
              <a:t>5/16/2017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1A13A8-587D-48CB-931E-E2D8707F7B12}" type="slidenum">
              <a:rPr lang="en-US" smtClean="0"/>
              <a:t>‹#›</a:t>
            </a:fld>
            <a:endParaRPr lang="en-US"/>
          </a:p>
        </p:txBody>
      </p:sp>
    </p:spTree>
    <p:extLst>
      <p:ext uri="{BB962C8B-B14F-4D97-AF65-F5344CB8AC3E}">
        <p14:creationId xmlns:p14="http://schemas.microsoft.com/office/powerpoint/2010/main" val="4144989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4B3D47-8B12-4BAA-A662-863FEFE665D5}" type="datetimeFigureOut">
              <a:rPr lang="en-US" smtClean="0"/>
              <a:t>5/16/2017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1A13A8-587D-48CB-931E-E2D8707F7B12}" type="slidenum">
              <a:rPr lang="en-US" smtClean="0"/>
              <a:t>‹#›</a:t>
            </a:fld>
            <a:endParaRPr lang="en-US"/>
          </a:p>
        </p:txBody>
      </p:sp>
    </p:spTree>
    <p:extLst>
      <p:ext uri="{BB962C8B-B14F-4D97-AF65-F5344CB8AC3E}">
        <p14:creationId xmlns:p14="http://schemas.microsoft.com/office/powerpoint/2010/main" val="4017108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4B3D47-8B12-4BAA-A662-863FEFE665D5}" type="datetimeFigureOut">
              <a:rPr lang="en-US" smtClean="0"/>
              <a:t>5/16/2017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1A13A8-587D-48CB-931E-E2D8707F7B12}" type="slidenum">
              <a:rPr lang="en-US" smtClean="0"/>
              <a:t>‹#›</a:t>
            </a:fld>
            <a:endParaRPr lang="en-US"/>
          </a:p>
        </p:txBody>
      </p:sp>
    </p:spTree>
    <p:extLst>
      <p:ext uri="{BB962C8B-B14F-4D97-AF65-F5344CB8AC3E}">
        <p14:creationId xmlns:p14="http://schemas.microsoft.com/office/powerpoint/2010/main" val="983088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4B3D47-8B12-4BAA-A662-863FEFE665D5}" type="datetimeFigureOut">
              <a:rPr lang="en-US" smtClean="0"/>
              <a:t>5/16/2017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1A13A8-587D-48CB-931E-E2D8707F7B12}" type="slidenum">
              <a:rPr lang="en-US" smtClean="0"/>
              <a:t>‹#›</a:t>
            </a:fld>
            <a:endParaRPr lang="en-US"/>
          </a:p>
        </p:txBody>
      </p:sp>
    </p:spTree>
    <p:extLst>
      <p:ext uri="{BB962C8B-B14F-4D97-AF65-F5344CB8AC3E}">
        <p14:creationId xmlns:p14="http://schemas.microsoft.com/office/powerpoint/2010/main" val="11691312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Rhetorical Analysis: Overall Writing Tips  </a:t>
            </a:r>
            <a:endParaRPr lang="en-US" dirty="0"/>
          </a:p>
        </p:txBody>
      </p:sp>
      <p:sp>
        <p:nvSpPr>
          <p:cNvPr id="3" name="Subtitle 2"/>
          <p:cNvSpPr>
            <a:spLocks noGrp="1"/>
          </p:cNvSpPr>
          <p:nvPr>
            <p:ph type="subTitle" idx="1"/>
          </p:nvPr>
        </p:nvSpPr>
        <p:spPr/>
        <p:txBody>
          <a:bodyPr/>
          <a:lstStyle/>
          <a:p>
            <a:r>
              <a:rPr lang="en-US" dirty="0" smtClean="0"/>
              <a:t>Honors English 10 </a:t>
            </a:r>
            <a:endParaRPr lang="en-US" dirty="0"/>
          </a:p>
        </p:txBody>
      </p:sp>
    </p:spTree>
    <p:extLst>
      <p:ext uri="{BB962C8B-B14F-4D97-AF65-F5344CB8AC3E}">
        <p14:creationId xmlns:p14="http://schemas.microsoft.com/office/powerpoint/2010/main" val="20889574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ALWAYS REMEMBER THAT…. </a:t>
            </a:r>
            <a:endParaRPr lang="en-US" dirty="0"/>
          </a:p>
        </p:txBody>
      </p:sp>
      <p:sp>
        <p:nvSpPr>
          <p:cNvPr id="3" name="Content Placeholder 2"/>
          <p:cNvSpPr>
            <a:spLocks noGrp="1"/>
          </p:cNvSpPr>
          <p:nvPr>
            <p:ph idx="1"/>
          </p:nvPr>
        </p:nvSpPr>
        <p:spPr/>
        <p:txBody>
          <a:bodyPr/>
          <a:lstStyle/>
          <a:p>
            <a:pPr marL="0" indent="0">
              <a:buNone/>
            </a:pPr>
            <a:r>
              <a:rPr lang="en-US" dirty="0" smtClean="0"/>
              <a:t>Everything in your rhetorical analysis should lead back to the </a:t>
            </a:r>
            <a:r>
              <a:rPr lang="en-US" b="1" dirty="0" smtClean="0"/>
              <a:t>AUTHOR</a:t>
            </a:r>
            <a:r>
              <a:rPr lang="en-US" dirty="0" smtClean="0"/>
              <a:t> </a:t>
            </a:r>
          </a:p>
          <a:p>
            <a:pPr marL="0" indent="0">
              <a:buNone/>
            </a:pPr>
            <a:endParaRPr lang="en-US" dirty="0"/>
          </a:p>
          <a:p>
            <a:pPr marL="0" indent="0">
              <a:buNone/>
            </a:pPr>
            <a:r>
              <a:rPr lang="en-US" dirty="0" smtClean="0"/>
              <a:t>You are not writing an essay about rhetorical devices, you are writing an essay about the author’s purpose behind the rhetorical devices </a:t>
            </a:r>
          </a:p>
          <a:p>
            <a:pPr marL="0" indent="0">
              <a:buNone/>
            </a:pPr>
            <a:endParaRPr lang="en-US" dirty="0"/>
          </a:p>
          <a:p>
            <a:pPr marL="0" indent="0">
              <a:buNone/>
            </a:pPr>
            <a:r>
              <a:rPr lang="en-US" dirty="0" smtClean="0"/>
              <a:t>You are not writing an essay about the audience, you are writing an essay about ways the author was trying to make the audience react </a:t>
            </a:r>
          </a:p>
          <a:p>
            <a:pPr marL="0" indent="0">
              <a:buNone/>
            </a:pPr>
            <a:endParaRPr lang="en-US" dirty="0" smtClean="0"/>
          </a:p>
        </p:txBody>
      </p:sp>
    </p:spTree>
    <p:extLst>
      <p:ext uri="{BB962C8B-B14F-4D97-AF65-F5344CB8AC3E}">
        <p14:creationId xmlns:p14="http://schemas.microsoft.com/office/powerpoint/2010/main" val="30500823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12124"/>
            <a:ext cx="10515600" cy="5764839"/>
          </a:xfrm>
        </p:spPr>
        <p:txBody>
          <a:bodyPr>
            <a:normAutofit/>
          </a:bodyPr>
          <a:lstStyle/>
          <a:p>
            <a:r>
              <a:rPr lang="en-US" dirty="0" smtClean="0"/>
              <a:t>Get out 1) Rhetorical Device Packet 2) Rhetorical Analysis Outline Sheet and 3) Notes on Rhetorical Analysis </a:t>
            </a:r>
          </a:p>
          <a:p>
            <a:endParaRPr lang="en-US" dirty="0"/>
          </a:p>
          <a:p>
            <a:r>
              <a:rPr lang="en-US" dirty="0" smtClean="0"/>
              <a:t>Get in groups of 2-3. </a:t>
            </a:r>
          </a:p>
          <a:p>
            <a:pPr marL="0" indent="0">
              <a:buNone/>
            </a:pPr>
            <a:endParaRPr lang="en-US" dirty="0"/>
          </a:p>
          <a:p>
            <a:r>
              <a:rPr lang="en-US" dirty="0" smtClean="0"/>
              <a:t>Read the essay, “America Needs Its Nerds” with your group.  </a:t>
            </a:r>
          </a:p>
          <a:p>
            <a:endParaRPr lang="en-US" dirty="0"/>
          </a:p>
          <a:p>
            <a:r>
              <a:rPr lang="en-US" dirty="0" smtClean="0"/>
              <a:t>Pick 2 rhetorical devices that you found within the essay and write 2 body paragraphs, including transition sentences with your group. </a:t>
            </a:r>
          </a:p>
          <a:p>
            <a:pPr marL="0" indent="0">
              <a:buNone/>
            </a:pPr>
            <a:endParaRPr lang="en-US" dirty="0"/>
          </a:p>
          <a:p>
            <a:r>
              <a:rPr lang="en-US" dirty="0" smtClean="0"/>
              <a:t>Use these to help you write. You have 30 minutes to complete and then we SHARE! </a:t>
            </a:r>
          </a:p>
        </p:txBody>
      </p:sp>
    </p:spTree>
    <p:extLst>
      <p:ext uri="{BB962C8B-B14F-4D97-AF65-F5344CB8AC3E}">
        <p14:creationId xmlns:p14="http://schemas.microsoft.com/office/powerpoint/2010/main" val="41493866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37882"/>
            <a:ext cx="10515600" cy="5739081"/>
          </a:xfrm>
        </p:spPr>
        <p:txBody>
          <a:bodyPr/>
          <a:lstStyle/>
          <a:p>
            <a:pPr marL="0" indent="0">
              <a:buNone/>
            </a:pPr>
            <a:r>
              <a:rPr lang="en-US" dirty="0" smtClean="0"/>
              <a:t>The author attempts to appeal to patriotism in the middle of his article where he describes how anti-intellectualism is hurting America. The author’s intended affect on the audience is to get them to accept the nerds and geeks in order to improve the situation of the U.S. </a:t>
            </a:r>
            <a:r>
              <a:rPr lang="en-US" dirty="0" err="1" smtClean="0"/>
              <a:t>Fridman’s</a:t>
            </a:r>
            <a:r>
              <a:rPr lang="en-US" dirty="0" smtClean="0"/>
              <a:t> use of appeal to patriotism allows him to get the audience to react because he is able to get them thinking about their actions and how they have affected the state of the U.S. When the author appeals to their patriotism it helps prove his point because the citizens want to be patriotic. </a:t>
            </a:r>
            <a:endParaRPr lang="en-US" dirty="0"/>
          </a:p>
        </p:txBody>
      </p:sp>
    </p:spTree>
    <p:extLst>
      <p:ext uri="{BB962C8B-B14F-4D97-AF65-F5344CB8AC3E}">
        <p14:creationId xmlns:p14="http://schemas.microsoft.com/office/powerpoint/2010/main" val="22825427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0608"/>
            <a:ext cx="10515600" cy="5816355"/>
          </a:xfrm>
        </p:spPr>
        <p:txBody>
          <a:bodyPr/>
          <a:lstStyle/>
          <a:p>
            <a:pPr marL="0" indent="0">
              <a:buNone/>
            </a:pPr>
            <a:r>
              <a:rPr lang="en-US" dirty="0" err="1" smtClean="0"/>
              <a:t>Fridman</a:t>
            </a:r>
            <a:r>
              <a:rPr lang="en-US" dirty="0"/>
              <a:t> </a:t>
            </a:r>
            <a:r>
              <a:rPr lang="en-US" dirty="0" smtClean="0"/>
              <a:t>in his </a:t>
            </a:r>
            <a:r>
              <a:rPr lang="en-US" dirty="0" err="1" smtClean="0"/>
              <a:t>arugment</a:t>
            </a:r>
            <a:r>
              <a:rPr lang="en-US" dirty="0" smtClean="0"/>
              <a:t> questions the purpose of name-calling by pondering why nerdy or geeky is looked down upon. This is seen in paragraph six when </a:t>
            </a:r>
            <a:r>
              <a:rPr lang="en-US" dirty="0" err="1" smtClean="0"/>
              <a:t>Fridman</a:t>
            </a:r>
            <a:r>
              <a:rPr lang="en-US" dirty="0" smtClean="0"/>
              <a:t> explains how nerds and geeks should not be ashamed of who they are because of their level on intellect. This helps the writer achieve his purpose of questioning the value of the American society in order to stimulate a conversation on what is really important.  </a:t>
            </a:r>
            <a:endParaRPr lang="en-US" dirty="0"/>
          </a:p>
        </p:txBody>
      </p:sp>
    </p:spTree>
    <p:extLst>
      <p:ext uri="{BB962C8B-B14F-4D97-AF65-F5344CB8AC3E}">
        <p14:creationId xmlns:p14="http://schemas.microsoft.com/office/powerpoint/2010/main" val="5448284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Ethos, Pathos, Logos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While ethos, pathos and logos are the key ingredients when beginning to look at rhetorical devices, we don’t want to see the words “ethos, pathos and logos” splattered all over your rhetorical analysis. It can make the fluency of the essay choppy and redundant. Here are other words you can use: </a:t>
            </a:r>
          </a:p>
          <a:p>
            <a:r>
              <a:rPr lang="en-US" dirty="0" smtClean="0"/>
              <a:t>Ethos: Credible, Credibility </a:t>
            </a:r>
          </a:p>
          <a:p>
            <a:r>
              <a:rPr lang="en-US" dirty="0" smtClean="0"/>
              <a:t>Pathos: Emotion, Emotional, Emotionally </a:t>
            </a:r>
          </a:p>
          <a:p>
            <a:r>
              <a:rPr lang="en-US" dirty="0" smtClean="0"/>
              <a:t>Logos: Logic, Logical </a:t>
            </a:r>
          </a:p>
          <a:p>
            <a:endParaRPr lang="en-US" dirty="0"/>
          </a:p>
          <a:p>
            <a:pPr marL="0" indent="0">
              <a:buNone/>
            </a:pPr>
            <a:r>
              <a:rPr lang="en-US" dirty="0" smtClean="0"/>
              <a:t>It’s amazing what a little rearranging of words can do for your essay. </a:t>
            </a:r>
            <a:endParaRPr lang="en-US" dirty="0"/>
          </a:p>
        </p:txBody>
      </p:sp>
    </p:spTree>
    <p:extLst>
      <p:ext uri="{BB962C8B-B14F-4D97-AF65-F5344CB8AC3E}">
        <p14:creationId xmlns:p14="http://schemas.microsoft.com/office/powerpoint/2010/main" val="22548747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Audience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Sadly, we do not know what the audience’s reaction actually is, we only know what the author wanted the intended audience’s reaction to be. </a:t>
            </a:r>
          </a:p>
          <a:p>
            <a:pPr marL="0" indent="0">
              <a:buNone/>
            </a:pPr>
            <a:endParaRPr lang="en-US" dirty="0"/>
          </a:p>
          <a:p>
            <a:pPr marL="0" indent="0">
              <a:buNone/>
            </a:pPr>
            <a:r>
              <a:rPr lang="en-US" dirty="0" smtClean="0"/>
              <a:t>It is important to remember this... Do not state what the audience feels, state what the author is trying to do to his/her intended audience. </a:t>
            </a:r>
          </a:p>
          <a:p>
            <a:pPr marL="0" indent="0">
              <a:buNone/>
            </a:pPr>
            <a:endParaRPr lang="en-US" dirty="0"/>
          </a:p>
          <a:p>
            <a:pPr marL="0" indent="0">
              <a:buNone/>
            </a:pPr>
            <a:r>
              <a:rPr lang="en-US" dirty="0" smtClean="0"/>
              <a:t>This is a very simple fix in wording within your essay. Rather than stating “The audience felt…” you can said “Our author is trying to make our audience feel…” </a:t>
            </a:r>
            <a:endParaRPr lang="en-US" dirty="0"/>
          </a:p>
        </p:txBody>
      </p:sp>
    </p:spTree>
    <p:extLst>
      <p:ext uri="{BB962C8B-B14F-4D97-AF65-F5344CB8AC3E}">
        <p14:creationId xmlns:p14="http://schemas.microsoft.com/office/powerpoint/2010/main" val="7213232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Rhetorical Devices </a:t>
            </a:r>
            <a:endParaRPr lang="en-US" dirty="0"/>
          </a:p>
        </p:txBody>
      </p:sp>
      <p:sp>
        <p:nvSpPr>
          <p:cNvPr id="3" name="Content Placeholder 2"/>
          <p:cNvSpPr>
            <a:spLocks noGrp="1"/>
          </p:cNvSpPr>
          <p:nvPr>
            <p:ph idx="1"/>
          </p:nvPr>
        </p:nvSpPr>
        <p:spPr/>
        <p:txBody>
          <a:bodyPr/>
          <a:lstStyle/>
          <a:p>
            <a:pPr marL="0" indent="0">
              <a:buNone/>
            </a:pPr>
            <a:r>
              <a:rPr lang="en-US" dirty="0" smtClean="0"/>
              <a:t>You do not need to give reader’s a definition of a rhetorical device that you bring in to your rhetorical analysis, you should assume that they already know what this is. </a:t>
            </a:r>
          </a:p>
          <a:p>
            <a:pPr marL="0" indent="0">
              <a:buNone/>
            </a:pPr>
            <a:endParaRPr lang="en-US" dirty="0"/>
          </a:p>
          <a:p>
            <a:pPr marL="0" indent="0">
              <a:buNone/>
            </a:pPr>
            <a:r>
              <a:rPr lang="en-US" dirty="0" smtClean="0"/>
              <a:t>Your job is to relate it back to the author’s purpose and audience, not give us a lesson on the device. </a:t>
            </a:r>
            <a:endParaRPr lang="en-US" dirty="0"/>
          </a:p>
        </p:txBody>
      </p:sp>
    </p:spTree>
    <p:extLst>
      <p:ext uri="{BB962C8B-B14F-4D97-AF65-F5344CB8AC3E}">
        <p14:creationId xmlns:p14="http://schemas.microsoft.com/office/powerpoint/2010/main" val="19943037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Grammar </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Though this may sound like some captain obvious info, nobody likes to read a work that has errors and sentence structure problems! Keep a fair mix of short and long sentences and make sure to avoid abbreviations. This is FORMAL WRITING! </a:t>
            </a:r>
            <a:endParaRPr lang="en-US" dirty="0"/>
          </a:p>
        </p:txBody>
      </p:sp>
    </p:spTree>
    <p:extLst>
      <p:ext uri="{BB962C8B-B14F-4D97-AF65-F5344CB8AC3E}">
        <p14:creationId xmlns:p14="http://schemas.microsoft.com/office/powerpoint/2010/main" val="35458799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Vocabulary </a:t>
            </a:r>
            <a:endParaRPr lang="en-US" dirty="0"/>
          </a:p>
        </p:txBody>
      </p:sp>
      <p:sp>
        <p:nvSpPr>
          <p:cNvPr id="3" name="Content Placeholder 2"/>
          <p:cNvSpPr>
            <a:spLocks noGrp="1"/>
          </p:cNvSpPr>
          <p:nvPr>
            <p:ph idx="1"/>
          </p:nvPr>
        </p:nvSpPr>
        <p:spPr/>
        <p:txBody>
          <a:bodyPr/>
          <a:lstStyle/>
          <a:p>
            <a:pPr marL="0" indent="0">
              <a:buNone/>
            </a:pPr>
            <a:r>
              <a:rPr lang="en-US" dirty="0" smtClean="0"/>
              <a:t>This can get a little tricky.. </a:t>
            </a:r>
          </a:p>
          <a:p>
            <a:pPr marL="0" indent="0">
              <a:buNone/>
            </a:pPr>
            <a:endParaRPr lang="en-US" dirty="0" smtClean="0"/>
          </a:p>
          <a:p>
            <a:pPr marL="0" indent="0">
              <a:buNone/>
            </a:pPr>
            <a:r>
              <a:rPr lang="en-US" dirty="0" smtClean="0"/>
              <a:t>Now, having a wide range of vocabulary is a sure-fire way to gain some style points from the instructor. It shows that you are multidimensional and can write in a diverse number of ways. </a:t>
            </a:r>
            <a:endParaRPr lang="en-US" dirty="0"/>
          </a:p>
          <a:p>
            <a:pPr marL="0" indent="0">
              <a:buNone/>
            </a:pPr>
            <a:endParaRPr lang="en-US" dirty="0" smtClean="0"/>
          </a:p>
          <a:p>
            <a:pPr marL="0" indent="0">
              <a:buNone/>
            </a:pPr>
            <a:r>
              <a:rPr lang="en-US" dirty="0" smtClean="0"/>
              <a:t>HOWEVER, do not just throw words into your essay because they sound smart. Make sure it is relevant to what you are saying. </a:t>
            </a:r>
          </a:p>
        </p:txBody>
      </p:sp>
    </p:spTree>
    <p:extLst>
      <p:ext uri="{BB962C8B-B14F-4D97-AF65-F5344CB8AC3E}">
        <p14:creationId xmlns:p14="http://schemas.microsoft.com/office/powerpoint/2010/main" val="35612272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Coherency </a:t>
            </a:r>
            <a:endParaRPr lang="en-US" dirty="0"/>
          </a:p>
        </p:txBody>
      </p:sp>
      <p:sp>
        <p:nvSpPr>
          <p:cNvPr id="3" name="Content Placeholder 2"/>
          <p:cNvSpPr>
            <a:spLocks noGrp="1"/>
          </p:cNvSpPr>
          <p:nvPr>
            <p:ph idx="1"/>
          </p:nvPr>
        </p:nvSpPr>
        <p:spPr/>
        <p:txBody>
          <a:bodyPr/>
          <a:lstStyle/>
          <a:p>
            <a:pPr marL="0" indent="0">
              <a:buNone/>
            </a:pPr>
            <a:r>
              <a:rPr lang="en-US" dirty="0" smtClean="0"/>
              <a:t>The smoother your essay sounds while it is being read, the better the content will seem. Having strong and appropriate transitions keep the essay from getting cluttered as well as using a wide range of punctuations. Do not just jump from point to point; rather, ease the reader into your next thought with smooth language! </a:t>
            </a:r>
            <a:endParaRPr lang="en-US" dirty="0"/>
          </a:p>
          <a:p>
            <a:pPr marL="0" indent="0">
              <a:buNone/>
            </a:pPr>
            <a:endParaRPr lang="en-US" dirty="0" smtClean="0"/>
          </a:p>
          <a:p>
            <a:pPr marL="0" indent="0">
              <a:buNone/>
            </a:pPr>
            <a:r>
              <a:rPr lang="en-US" dirty="0" smtClean="0"/>
              <a:t>Basically - USE TRANSITION SENTENCES, PEOPLE! </a:t>
            </a:r>
          </a:p>
        </p:txBody>
      </p:sp>
    </p:spTree>
    <p:extLst>
      <p:ext uri="{BB962C8B-B14F-4D97-AF65-F5344CB8AC3E}">
        <p14:creationId xmlns:p14="http://schemas.microsoft.com/office/powerpoint/2010/main" val="39365251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 Tense, Present Tense, Present Tense </a:t>
            </a:r>
            <a:endParaRPr lang="en-US" dirty="0"/>
          </a:p>
        </p:txBody>
      </p:sp>
      <p:sp>
        <p:nvSpPr>
          <p:cNvPr id="3" name="Content Placeholder 2"/>
          <p:cNvSpPr>
            <a:spLocks noGrp="1"/>
          </p:cNvSpPr>
          <p:nvPr>
            <p:ph idx="1"/>
          </p:nvPr>
        </p:nvSpPr>
        <p:spPr/>
        <p:txBody>
          <a:bodyPr/>
          <a:lstStyle/>
          <a:p>
            <a:pPr marL="0" indent="0">
              <a:buNone/>
            </a:pPr>
            <a:r>
              <a:rPr lang="en-US" dirty="0" smtClean="0"/>
              <a:t>Use Present Tense: When writing formally or for any academic essay, make sure to use present tense writing. It helps to avoid confusion and keeps things straightforward, as well as the fact that writing should feel “at the moment”. </a:t>
            </a:r>
          </a:p>
          <a:p>
            <a:pPr marL="0" indent="0">
              <a:buNone/>
            </a:pPr>
            <a:endParaRPr lang="en-US" dirty="0"/>
          </a:p>
          <a:p>
            <a:pPr marL="0" indent="0">
              <a:buNone/>
            </a:pPr>
            <a:r>
              <a:rPr lang="en-US" dirty="0" smtClean="0"/>
              <a:t>This may seem unnatural at times, so check your essay before turning it in to make sure a “argued” or “used” didn’t slip in there. </a:t>
            </a:r>
            <a:endParaRPr lang="en-US" dirty="0"/>
          </a:p>
        </p:txBody>
      </p:sp>
    </p:spTree>
    <p:extLst>
      <p:ext uri="{BB962C8B-B14F-4D97-AF65-F5344CB8AC3E}">
        <p14:creationId xmlns:p14="http://schemas.microsoft.com/office/powerpoint/2010/main" val="16599341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Respond to the Text </a:t>
            </a:r>
            <a:endParaRPr lang="en-US" dirty="0"/>
          </a:p>
        </p:txBody>
      </p:sp>
      <p:sp>
        <p:nvSpPr>
          <p:cNvPr id="3" name="Content Placeholder 2"/>
          <p:cNvSpPr>
            <a:spLocks noGrp="1"/>
          </p:cNvSpPr>
          <p:nvPr>
            <p:ph idx="1"/>
          </p:nvPr>
        </p:nvSpPr>
        <p:spPr/>
        <p:txBody>
          <a:bodyPr/>
          <a:lstStyle/>
          <a:p>
            <a:pPr marL="0" indent="0">
              <a:buNone/>
            </a:pPr>
            <a:r>
              <a:rPr lang="en-US" dirty="0" smtClean="0"/>
              <a:t>This can not be stressed enough. Do not write a plot summary. Avoid listing the literary devices and providing quotes along. </a:t>
            </a:r>
          </a:p>
          <a:p>
            <a:pPr marL="0" indent="0">
              <a:buNone/>
            </a:pPr>
            <a:endParaRPr lang="en-US" dirty="0"/>
          </a:p>
          <a:p>
            <a:pPr marL="0" indent="0">
              <a:buNone/>
            </a:pPr>
            <a:r>
              <a:rPr lang="en-US" dirty="0" smtClean="0"/>
              <a:t>Explain the IMPACT of each literary device and SHOW how the quote supports it specifically!</a:t>
            </a:r>
            <a:endParaRPr lang="en-US" dirty="0"/>
          </a:p>
        </p:txBody>
      </p:sp>
    </p:spTree>
    <p:extLst>
      <p:ext uri="{BB962C8B-B14F-4D97-AF65-F5344CB8AC3E}">
        <p14:creationId xmlns:p14="http://schemas.microsoft.com/office/powerpoint/2010/main" val="31647150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728</TotalTime>
  <Words>892</Words>
  <Application>Microsoft Office PowerPoint</Application>
  <PresentationFormat>Widescreen</PresentationFormat>
  <Paragraphs>57</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Rhetorical Analysis: Overall Writing Tips  </vt:lpstr>
      <vt:lpstr>Ethos, Pathos, Logos </vt:lpstr>
      <vt:lpstr>Audience </vt:lpstr>
      <vt:lpstr>Rhetorical Devices </vt:lpstr>
      <vt:lpstr>Grammar </vt:lpstr>
      <vt:lpstr>Vocabulary </vt:lpstr>
      <vt:lpstr>Coherency </vt:lpstr>
      <vt:lpstr>Present Tense, Present Tense, Present Tense </vt:lpstr>
      <vt:lpstr>Respond to the Text </vt:lpstr>
      <vt:lpstr>ALWAYS REMEMBER THAT…. </vt:lpstr>
      <vt:lpstr>PowerPoint Presentation</vt:lpstr>
      <vt:lpstr>PowerPoint Presentation</vt:lpstr>
      <vt:lpstr>PowerPoint Presentation</vt:lpstr>
    </vt:vector>
  </TitlesOfParts>
  <Company>Chandler Unified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Rhetorical Analysis: Overall Writing Tips</dc:title>
  <dc:creator>Stetka, Meghan</dc:creator>
  <cp:lastModifiedBy>Stetka, Meghan</cp:lastModifiedBy>
  <cp:revision>14</cp:revision>
  <dcterms:created xsi:type="dcterms:W3CDTF">2017-05-15T14:25:43Z</dcterms:created>
  <dcterms:modified xsi:type="dcterms:W3CDTF">2017-05-16T20:12:38Z</dcterms:modified>
</cp:coreProperties>
</file>